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0" r:id="rId4"/>
    <p:sldId id="271" r:id="rId5"/>
    <p:sldId id="272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7" r:id="rId14"/>
    <p:sldId id="268" r:id="rId15"/>
    <p:sldId id="273" r:id="rId16"/>
    <p:sldId id="269" r:id="rId17"/>
    <p:sldId id="265" r:id="rId18"/>
    <p:sldId id="266" r:id="rId19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757" autoAdjust="0"/>
  </p:normalViewPr>
  <p:slideViewPr>
    <p:cSldViewPr>
      <p:cViewPr varScale="1">
        <p:scale>
          <a:sx n="90" d="100"/>
          <a:sy n="90" d="100"/>
        </p:scale>
        <p:origin x="642" y="7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/>
              <a:t>Algorithm</a:t>
            </a:r>
            <a:r>
              <a:rPr lang="da-DK" dirty="0"/>
              <a:t> to </a:t>
            </a:r>
            <a:r>
              <a:rPr lang="da-DK" dirty="0" err="1"/>
              <a:t>execute</a:t>
            </a:r>
            <a:r>
              <a:rPr lang="da-DK" dirty="0"/>
              <a:t> </a:t>
            </a:r>
            <a:r>
              <a:rPr lang="da-DK" dirty="0" err="1"/>
              <a:t>concurrently</a:t>
            </a:r>
            <a:r>
              <a:rPr lang="da-DK" dirty="0"/>
              <a:t> = </a:t>
            </a:r>
            <a:r>
              <a:rPr lang="da-DK" dirty="0" err="1"/>
              <a:t>Strategy</a:t>
            </a:r>
            <a:r>
              <a:rPr lang="da-DK" dirty="0"/>
              <a:t> pattern.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1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Concurrency</a:t>
            </a:r>
          </a:p>
          <a:p>
            <a:pPr>
              <a:defRPr/>
            </a:pPr>
            <a:r>
              <a:rPr lang="en-US" noProof="0" dirty="0"/>
              <a:t>A Classic Java Take on it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Java was one of the first mainstream languages to have threads as part of the language!</a:t>
            </a:r>
          </a:p>
          <a:p>
            <a:pPr lvl="1"/>
            <a:r>
              <a:rPr lang="en-US" noProof="0" dirty="0"/>
              <a:t>Before that, </a:t>
            </a:r>
            <a:br>
              <a:rPr lang="en-US" noProof="0" dirty="0"/>
            </a:br>
            <a:r>
              <a:rPr lang="en-US" noProof="0" dirty="0"/>
              <a:t>it was the job of the OS	</a:t>
            </a:r>
          </a:p>
          <a:p>
            <a:pPr lvl="2"/>
            <a:r>
              <a:rPr lang="en-US" i="1" noProof="0" dirty="0"/>
              <a:t>Processes</a:t>
            </a:r>
          </a:p>
          <a:p>
            <a:pPr lvl="1"/>
            <a:r>
              <a:rPr lang="en-US" i="1" dirty="0"/>
              <a:t>Coded using OS libraries</a:t>
            </a:r>
            <a:endParaRPr lang="en-US" i="1" noProof="0" dirty="0"/>
          </a:p>
          <a:p>
            <a:endParaRPr lang="en-US" i="1" noProof="0" dirty="0"/>
          </a:p>
          <a:p>
            <a:endParaRPr lang="en-US" noProof="0" dirty="0"/>
          </a:p>
          <a:p>
            <a:r>
              <a:rPr lang="en-US" noProof="0" dirty="0"/>
              <a:t>Core class:</a:t>
            </a:r>
          </a:p>
          <a:p>
            <a:pPr lvl="1"/>
            <a:r>
              <a:rPr lang="en-US" noProof="0" dirty="0"/>
              <a:t>Thread</a:t>
            </a:r>
          </a:p>
          <a:p>
            <a:pPr lvl="2"/>
            <a:r>
              <a:rPr lang="en-US" i="1" dirty="0"/>
              <a:t>Part of a framework!</a:t>
            </a:r>
            <a:endParaRPr lang="en-US" i="1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1867430"/>
            <a:ext cx="40767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95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Thread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Anatomy</a:t>
            </a:r>
          </a:p>
          <a:p>
            <a:pPr lvl="1"/>
            <a:r>
              <a:rPr lang="en-US" noProof="0" dirty="0"/>
              <a:t>Create a thread</a:t>
            </a:r>
          </a:p>
          <a:p>
            <a:pPr lvl="1"/>
            <a:r>
              <a:rPr lang="en-US" noProof="0" dirty="0"/>
              <a:t>Call start();</a:t>
            </a:r>
          </a:p>
          <a:p>
            <a:pPr lvl="2"/>
            <a:r>
              <a:rPr lang="en-US" noProof="0" dirty="0"/>
              <a:t>Will execute ‘run()’</a:t>
            </a:r>
          </a:p>
          <a:p>
            <a:endParaRPr lang="en-US" noProof="0" dirty="0"/>
          </a:p>
          <a:p>
            <a:r>
              <a:rPr lang="en-US" noProof="0" dirty="0"/>
              <a:t>Exercise</a:t>
            </a:r>
          </a:p>
          <a:p>
            <a:pPr lvl="1"/>
            <a:r>
              <a:rPr lang="en-US" noProof="0" dirty="0"/>
              <a:t>How many threads?</a:t>
            </a:r>
          </a:p>
          <a:p>
            <a:pPr lvl="1"/>
            <a:r>
              <a:rPr lang="en-US" noProof="0" dirty="0"/>
              <a:t>What does it do?</a:t>
            </a:r>
          </a:p>
          <a:p>
            <a:pPr lvl="1"/>
            <a:endParaRPr lang="en-US" noProof="0" dirty="0"/>
          </a:p>
          <a:p>
            <a:pPr lvl="1"/>
            <a:r>
              <a:rPr lang="en-US" i="1" noProof="0" dirty="0"/>
              <a:t>And what is the output?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199" y="896906"/>
            <a:ext cx="4386993" cy="4017994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84DD255-0800-5F10-AF9C-F51D0763A056}"/>
              </a:ext>
            </a:extLst>
          </p:cNvPr>
          <p:cNvCxnSpPr/>
          <p:nvPr/>
        </p:nvCxnSpPr>
        <p:spPr>
          <a:xfrm>
            <a:off x="3657600" y="2400300"/>
            <a:ext cx="762000" cy="12954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451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hallmark of </a:t>
            </a:r>
            <a:r>
              <a:rPr lang="en-US" i="1" noProof="0" dirty="0"/>
              <a:t>concurrent programs: </a:t>
            </a:r>
            <a:r>
              <a:rPr lang="en-US" b="1" i="1" noProof="0" dirty="0"/>
              <a:t>non-determinism</a:t>
            </a:r>
          </a:p>
          <a:p>
            <a:endParaRPr lang="en-US" b="1" i="1" noProof="0" dirty="0"/>
          </a:p>
          <a:p>
            <a:endParaRPr lang="en-US" b="1" i="1" noProof="0" dirty="0"/>
          </a:p>
          <a:p>
            <a:endParaRPr lang="en-US" b="1" i="1" noProof="0" dirty="0"/>
          </a:p>
          <a:p>
            <a:endParaRPr lang="en-US" b="1" i="1" noProof="0" dirty="0"/>
          </a:p>
          <a:p>
            <a:endParaRPr lang="en-US" b="1" i="1" noProof="0" dirty="0"/>
          </a:p>
          <a:p>
            <a:r>
              <a:rPr lang="en-US" i="1" noProof="0" dirty="0"/>
              <a:t>Welcome to debugging hell!!!</a:t>
            </a:r>
          </a:p>
          <a:p>
            <a:r>
              <a:rPr lang="en-US" i="1" dirty="0"/>
              <a:t>Welcome to testing hell!!!</a:t>
            </a:r>
          </a:p>
          <a:p>
            <a:pPr lvl="1"/>
            <a:r>
              <a:rPr lang="en-US" noProof="0" dirty="0"/>
              <a:t>Testing is almost impossible, as there is a lot of randomness involved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66900"/>
            <a:ext cx="8602887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4791364" y="2123208"/>
            <a:ext cx="381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2506520"/>
            <a:ext cx="167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57800" y="2857500"/>
            <a:ext cx="1143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781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952500"/>
            <a:ext cx="4953000" cy="457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Threads execute concurrently</a:t>
            </a:r>
          </a:p>
          <a:p>
            <a:pPr lvl="1"/>
            <a:r>
              <a:rPr lang="en-US" noProof="0" dirty="0"/>
              <a:t>Abstractly speaking, even if they do not always in practice !</a:t>
            </a:r>
          </a:p>
          <a:p>
            <a:r>
              <a:rPr lang="en-US" noProof="0" dirty="0"/>
              <a:t>In my youth we had </a:t>
            </a:r>
            <a:r>
              <a:rPr lang="en-US" i="1" noProof="0" dirty="0"/>
              <a:t>one CPU</a:t>
            </a:r>
            <a:endParaRPr lang="en-US" noProof="0" dirty="0"/>
          </a:p>
          <a:p>
            <a:pPr lvl="1"/>
            <a:r>
              <a:rPr lang="en-US" noProof="0" dirty="0"/>
              <a:t>Today you 4, 8, 12, …, and several thousands in your GFX card</a:t>
            </a:r>
          </a:p>
          <a:p>
            <a:r>
              <a:rPr lang="en-US" noProof="0" dirty="0"/>
              <a:t>Concurrency is (partly) </a:t>
            </a:r>
            <a:r>
              <a:rPr lang="en-US" i="1" noProof="0" dirty="0"/>
              <a:t>simulated</a:t>
            </a:r>
            <a:r>
              <a:rPr lang="en-US" noProof="0" dirty="0"/>
              <a:t> by</a:t>
            </a:r>
          </a:p>
          <a:p>
            <a:r>
              <a:rPr lang="en-US" i="1" noProof="0" dirty="0"/>
              <a:t>Thread scheduling</a:t>
            </a:r>
          </a:p>
          <a:p>
            <a:pPr lvl="1"/>
            <a:r>
              <a:rPr lang="en-US" i="1" noProof="0" dirty="0"/>
              <a:t>Preemptive:	</a:t>
            </a:r>
          </a:p>
          <a:p>
            <a:pPr lvl="2"/>
            <a:r>
              <a:rPr lang="en-US" i="1" noProof="0" dirty="0"/>
              <a:t>Thread runs for n milliseconds, is interrupted and the scheduler then picks the next thread for execution</a:t>
            </a:r>
          </a:p>
          <a:p>
            <a:pPr lvl="2"/>
            <a:endParaRPr lang="en-US" i="1" noProof="0" dirty="0"/>
          </a:p>
          <a:p>
            <a:pPr lvl="1"/>
            <a:r>
              <a:rPr lang="en-US" i="1" noProof="0" dirty="0"/>
              <a:t>(Non-preemptive): Thread ‘yields()’ to signal thread change…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7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States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thread in a program are in one of several </a:t>
            </a:r>
            <a:r>
              <a:rPr lang="en-US" i="1" dirty="0"/>
              <a:t>states</a:t>
            </a:r>
          </a:p>
          <a:p>
            <a:r>
              <a:rPr lang="en-US" i="1" dirty="0"/>
              <a:t>An incomplete list for Java includes</a:t>
            </a:r>
          </a:p>
          <a:p>
            <a:pPr lvl="1"/>
            <a:r>
              <a:rPr lang="en-US" i="1" dirty="0"/>
              <a:t>RUNNABLE:	running or able to run (‘running’/’ready’)</a:t>
            </a:r>
          </a:p>
          <a:p>
            <a:pPr lvl="2"/>
            <a:r>
              <a:rPr lang="en-US" dirty="0"/>
              <a:t>100 threads may be runnable but only 1 [2, 4, 8] are </a:t>
            </a:r>
            <a:r>
              <a:rPr lang="en-US" i="1" dirty="0"/>
              <a:t>actually</a:t>
            </a:r>
            <a:r>
              <a:rPr lang="en-US" dirty="0"/>
              <a:t> executing code, the others are waiting for the scheduler to switch to them (ready/parked)</a:t>
            </a:r>
          </a:p>
          <a:p>
            <a:pPr lvl="1"/>
            <a:endParaRPr lang="en-US" i="1" dirty="0"/>
          </a:p>
          <a:p>
            <a:pPr lvl="1"/>
            <a:r>
              <a:rPr lang="en-US" i="1" dirty="0"/>
              <a:t>BLOCKED:	not executing, but waiting for a lock</a:t>
            </a:r>
          </a:p>
          <a:p>
            <a:pPr lvl="2"/>
            <a:r>
              <a:rPr lang="en-US" dirty="0"/>
              <a:t>Used to handle ‘shared resources’, see later…</a:t>
            </a:r>
          </a:p>
          <a:p>
            <a:pPr lvl="1"/>
            <a:endParaRPr lang="en-US" i="1" dirty="0"/>
          </a:p>
          <a:p>
            <a:pPr lvl="1"/>
            <a:r>
              <a:rPr lang="en-US" i="1" dirty="0"/>
              <a:t>WAITING:	not executing, but in a wait-set, waiting</a:t>
            </a:r>
          </a:p>
          <a:p>
            <a:pPr lvl="2"/>
            <a:r>
              <a:rPr lang="en-US" dirty="0"/>
              <a:t>Used to handle ‘producer-consumer’ / collaborating threads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77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35C5A-D700-0535-71D3-D89A79EC2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VisualVM</a:t>
            </a:r>
            <a:r>
              <a:rPr lang="en-US" dirty="0"/>
              <a:t> can show thread states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4BFA1-1D9A-B8A3-AB2D-8BE2FB704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Runnable</a:t>
            </a:r>
            <a:r>
              <a:rPr lang="en-US" dirty="0"/>
              <a:t> threads are either running or parked…</a:t>
            </a:r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A143B-EEAA-C916-B32C-3C066145B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C64F7-A179-1BFE-2403-328183FA3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1ED3D-73D9-7342-25B1-9AB17C91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2748DA-E1FA-9379-CB95-1F4E83BCA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1429913"/>
            <a:ext cx="5791200" cy="384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080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States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1026" name="Picture 2" descr="Protocol state machine example - Thread States and Life Cycle in Java 6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876300"/>
            <a:ext cx="5955076" cy="4695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257800" y="5372100"/>
            <a:ext cx="3048000" cy="2286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Source: www.uml-diagrams.org</a:t>
            </a:r>
          </a:p>
        </p:txBody>
      </p:sp>
    </p:spTree>
    <p:extLst>
      <p:ext uri="{BB962C8B-B14F-4D97-AF65-F5344CB8AC3E}">
        <p14:creationId xmlns:p14="http://schemas.microsoft.com/office/powerpoint/2010/main" val="731061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6225" y="1511300"/>
            <a:ext cx="4600575" cy="32004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5867400" y="2933700"/>
            <a:ext cx="1828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Subclassing</a:t>
            </a:r>
            <a:r>
              <a:rPr lang="en-US" noProof="0" dirty="0"/>
              <a:t>? No </a:t>
            </a:r>
            <a:r>
              <a:rPr lang="en-US" noProof="0" dirty="0" err="1"/>
              <a:t>no</a:t>
            </a:r>
            <a:r>
              <a:rPr lang="en-US" noProof="0" dirty="0"/>
              <a:t> </a:t>
            </a:r>
            <a:r>
              <a:rPr lang="en-US" noProof="0" dirty="0" err="1"/>
              <a:t>no</a:t>
            </a:r>
            <a:r>
              <a:rPr lang="en-US" noProof="0" dirty="0"/>
              <a:t>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noProof="0" dirty="0"/>
              <a:t>Program to an interface!		</a:t>
            </a:r>
            <a:r>
              <a:rPr lang="en-US" noProof="0" dirty="0"/>
              <a:t>Runnable interface</a:t>
            </a:r>
          </a:p>
          <a:p>
            <a:r>
              <a:rPr lang="en-US" noProof="0" dirty="0"/>
              <a:t>Process</a:t>
            </a:r>
          </a:p>
          <a:p>
            <a:pPr lvl="1"/>
            <a:r>
              <a:rPr lang="en-US" noProof="0" dirty="0"/>
              <a:t>Provide Thread</a:t>
            </a:r>
            <a:br>
              <a:rPr lang="en-US" noProof="0" dirty="0"/>
            </a:br>
            <a:r>
              <a:rPr lang="en-US" noProof="0" dirty="0"/>
              <a:t>object with the</a:t>
            </a:r>
            <a:br>
              <a:rPr lang="en-US" noProof="0" dirty="0"/>
            </a:br>
            <a:r>
              <a:rPr lang="en-US" noProof="0" dirty="0"/>
              <a:t>Runnable instance</a:t>
            </a:r>
          </a:p>
          <a:p>
            <a:pPr lvl="1"/>
            <a:endParaRPr lang="en-US" noProof="0" dirty="0"/>
          </a:p>
          <a:p>
            <a:pPr lvl="1"/>
            <a:endParaRPr lang="en-US" noProof="0" dirty="0"/>
          </a:p>
          <a:p>
            <a:r>
              <a:rPr lang="en-US" noProof="0" dirty="0"/>
              <a:t>Exercise:</a:t>
            </a:r>
          </a:p>
          <a:p>
            <a:pPr lvl="1"/>
            <a:r>
              <a:rPr lang="en-US" noProof="0" dirty="0"/>
              <a:t>What design pattern?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18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943100"/>
            <a:ext cx="5029200" cy="32934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Overviewing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You may install ‘</a:t>
            </a:r>
            <a:r>
              <a:rPr lang="en-US" noProof="0" dirty="0" err="1"/>
              <a:t>visualvm</a:t>
            </a:r>
            <a:r>
              <a:rPr lang="en-US" noProof="0" dirty="0"/>
              <a:t>’, and overview a lot of the inner workings of your application’s threads (and heap and…)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143000" y="2552700"/>
            <a:ext cx="2590800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520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Disclaimer…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 have </a:t>
            </a:r>
            <a:r>
              <a:rPr lang="en-US" i="1" dirty="0"/>
              <a:t>relatively little</a:t>
            </a:r>
            <a:r>
              <a:rPr lang="en-US" i="1" noProof="0" dirty="0"/>
              <a:t> experience</a:t>
            </a:r>
            <a:r>
              <a:rPr lang="en-US" noProof="0" dirty="0"/>
              <a:t> in large scale, realistic, development of parallel and concurrent programs 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</a:p>
          <a:p>
            <a:r>
              <a:rPr lang="en-US" noProof="0" dirty="0">
                <a:sym typeface="Wingdings" panose="05000000000000000000" pitchFamily="2" charset="2"/>
              </a:rPr>
              <a:t>The ‘handling concurrency’ scene is a vast topic, and has transformed considerably over the last decade!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Multicore processors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And OS/Libraries to take advantage of them !</a:t>
            </a:r>
          </a:p>
          <a:p>
            <a:r>
              <a:rPr lang="en-US" noProof="0" dirty="0">
                <a:sym typeface="Wingdings" panose="05000000000000000000" pitchFamily="2" charset="2"/>
              </a:rPr>
              <a:t>We will only treat </a:t>
            </a:r>
            <a:r>
              <a:rPr lang="en-US" i="1" noProof="0" dirty="0">
                <a:sym typeface="Wingdings" panose="05000000000000000000" pitchFamily="2" charset="2"/>
              </a:rPr>
              <a:t>classic and basic issues and solutions!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So, read up on the material once you are ‘out there’…</a:t>
            </a:r>
          </a:p>
          <a:p>
            <a:pPr lvl="1"/>
            <a:r>
              <a:rPr lang="en-US" noProof="0" dirty="0"/>
              <a:t>The problems are the same, but solutions become better…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Concurrency = many ‘objects’ executing at the </a:t>
            </a:r>
            <a:r>
              <a:rPr lang="en-US" i="1" noProof="0" dirty="0"/>
              <a:t>same</a:t>
            </a:r>
            <a:r>
              <a:rPr lang="en-US" noProof="0" dirty="0"/>
              <a:t> time</a:t>
            </a:r>
          </a:p>
          <a:p>
            <a:r>
              <a:rPr lang="en-US" noProof="0" dirty="0"/>
              <a:t>Why?</a:t>
            </a:r>
          </a:p>
          <a:p>
            <a:endParaRPr lang="en-US" noProof="0" dirty="0"/>
          </a:p>
          <a:p>
            <a:r>
              <a:rPr lang="en-US" noProof="0" dirty="0"/>
              <a:t>Modelling: This is how the world is!</a:t>
            </a:r>
          </a:p>
          <a:p>
            <a:pPr lvl="1"/>
            <a:r>
              <a:rPr lang="en-US" noProof="0" dirty="0"/>
              <a:t>Many people working in parallel, collaborating, sharing…</a:t>
            </a:r>
          </a:p>
          <a:p>
            <a:pPr lvl="1"/>
            <a:endParaRPr lang="en-US" noProof="0" dirty="0"/>
          </a:p>
          <a:p>
            <a:r>
              <a:rPr lang="en-US" noProof="0" dirty="0"/>
              <a:t>Quality Attributes of our architecture</a:t>
            </a:r>
          </a:p>
          <a:p>
            <a:pPr lvl="1"/>
            <a:r>
              <a:rPr lang="en-US" noProof="0" dirty="0"/>
              <a:t>Performance</a:t>
            </a:r>
          </a:p>
          <a:p>
            <a:pPr lvl="1"/>
            <a:r>
              <a:rPr lang="en-US" noProof="0" dirty="0"/>
              <a:t>Responsiveness / Availability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2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:\tmp2\Screenshot-2017-11-27 Singlethreaded Server in Jav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866900"/>
            <a:ext cx="4572000" cy="271462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Responsiveness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4876800" cy="4318000"/>
          </a:xfrm>
        </p:spPr>
        <p:txBody>
          <a:bodyPr/>
          <a:lstStyle/>
          <a:p>
            <a:r>
              <a:rPr lang="en-US" i="1" noProof="0" dirty="0"/>
              <a:t>Sometimes</a:t>
            </a:r>
            <a:r>
              <a:rPr lang="en-US" noProof="0" dirty="0"/>
              <a:t> our computations take quite a while to complete</a:t>
            </a:r>
          </a:p>
          <a:p>
            <a:r>
              <a:rPr lang="en-US" noProof="0" dirty="0"/>
              <a:t>Example:</a:t>
            </a:r>
          </a:p>
          <a:p>
            <a:pPr lvl="1"/>
            <a:r>
              <a:rPr lang="en-US" noProof="0" dirty="0"/>
              <a:t>User 1 searches for all flights to Bali</a:t>
            </a:r>
          </a:p>
          <a:p>
            <a:pPr lvl="2"/>
            <a:r>
              <a:rPr lang="en-US" noProof="0" dirty="0"/>
              <a:t>Server is busy requesting a lot of external booking systems</a:t>
            </a:r>
          </a:p>
          <a:p>
            <a:pPr lvl="1"/>
            <a:r>
              <a:rPr lang="en-US" i="1" noProof="0" dirty="0"/>
              <a:t>Meanwhile</a:t>
            </a:r>
          </a:p>
          <a:p>
            <a:pPr lvl="1"/>
            <a:r>
              <a:rPr lang="en-US" noProof="0" dirty="0"/>
              <a:t>User 2 wants to search for flights to Tokyo</a:t>
            </a:r>
          </a:p>
          <a:p>
            <a:r>
              <a:rPr lang="en-US" i="1" noProof="0" dirty="0"/>
              <a:t>But what happens here?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267200" y="3390900"/>
            <a:ext cx="1371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8285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Just like one cashier in </a:t>
            </a:r>
            <a:r>
              <a:rPr lang="en-US" noProof="0" dirty="0" err="1"/>
              <a:t>Føtex</a:t>
            </a:r>
            <a:r>
              <a:rPr lang="en-US" noProof="0" dirty="0"/>
              <a:t> can only handle a limited number of customers at the same time; so can a single thread</a:t>
            </a:r>
          </a:p>
          <a:p>
            <a:endParaRPr lang="en-US" noProof="0" dirty="0"/>
          </a:p>
          <a:p>
            <a:r>
              <a:rPr lang="en-US" noProof="0" dirty="0"/>
              <a:t>Solution: </a:t>
            </a:r>
            <a:r>
              <a:rPr lang="en-US" i="1" noProof="0" dirty="0"/>
              <a:t>Employ more cashiers / threads!</a:t>
            </a:r>
          </a:p>
          <a:p>
            <a:endParaRPr lang="da-DK" i="1" dirty="0"/>
          </a:p>
          <a:p>
            <a:r>
              <a:rPr lang="da-DK" i="1" noProof="0" dirty="0" err="1"/>
              <a:t>However</a:t>
            </a:r>
            <a:r>
              <a:rPr lang="da-DK" i="1" noProof="0" dirty="0"/>
              <a:t>… Poses </a:t>
            </a:r>
            <a:r>
              <a:rPr lang="da-DK" i="1" noProof="0" dirty="0" err="1"/>
              <a:t>its</a:t>
            </a:r>
            <a:r>
              <a:rPr lang="da-DK" i="1" noProof="0" dirty="0"/>
              <a:t> </a:t>
            </a:r>
            <a:r>
              <a:rPr lang="da-DK" i="1" noProof="0" dirty="0" err="1"/>
              <a:t>own</a:t>
            </a:r>
            <a:r>
              <a:rPr lang="da-DK" i="1" noProof="0" dirty="0"/>
              <a:t> set of </a:t>
            </a:r>
            <a:r>
              <a:rPr lang="da-DK" i="1" noProof="0" dirty="0" err="1"/>
              <a:t>challenges</a:t>
            </a:r>
            <a:r>
              <a:rPr lang="da-DK" i="1" noProof="0" dirty="0"/>
              <a:t>!</a:t>
            </a:r>
            <a:endParaRPr lang="en-US" i="1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09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Analyzing Code…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… is based upon a </a:t>
            </a:r>
            <a:r>
              <a:rPr lang="en-US" i="1" noProof="0" dirty="0"/>
              <a:t>sequential execution of statements</a:t>
            </a:r>
          </a:p>
          <a:p>
            <a:endParaRPr lang="en-US" i="1" noProof="0" dirty="0"/>
          </a:p>
          <a:p>
            <a:endParaRPr lang="en-US" i="1" noProof="0" dirty="0"/>
          </a:p>
          <a:p>
            <a:endParaRPr lang="en-US" i="1" noProof="0" dirty="0"/>
          </a:p>
          <a:p>
            <a:endParaRPr lang="en-US" i="1" noProof="0" dirty="0"/>
          </a:p>
          <a:p>
            <a:endParaRPr lang="en-US" i="1" noProof="0" dirty="0"/>
          </a:p>
          <a:p>
            <a:endParaRPr lang="en-US" noProof="0" dirty="0"/>
          </a:p>
          <a:p>
            <a:r>
              <a:rPr lang="en-US" noProof="0" dirty="0"/>
              <a:t>Exercise: What is ‘</a:t>
            </a:r>
            <a:r>
              <a:rPr lang="en-US" noProof="0" dirty="0" err="1"/>
              <a:t>a.balance</a:t>
            </a:r>
            <a:r>
              <a:rPr lang="en-US" noProof="0" dirty="0"/>
              <a:t>()’ after the last withdraw()?</a:t>
            </a:r>
          </a:p>
          <a:p>
            <a:pPr lvl="1"/>
            <a:r>
              <a:rPr lang="en-US" dirty="0"/>
              <a:t>Assuming the balance is 0.00 at the start…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4800" y="1574800"/>
            <a:ext cx="4038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interface Account {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    public </a:t>
            </a:r>
            <a:r>
              <a:rPr lang="en-GB" altLang="en-US" sz="1200" dirty="0" err="1">
                <a:latin typeface="Lucida Console" charset="0"/>
              </a:rPr>
              <a:t>boolean</a:t>
            </a:r>
            <a:r>
              <a:rPr lang="en-GB" altLang="en-US" sz="1200" dirty="0">
                <a:latin typeface="Lucida Console" charset="0"/>
              </a:rPr>
              <a:t> deposit(long amount);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    public </a:t>
            </a:r>
            <a:r>
              <a:rPr lang="en-GB" altLang="en-US" sz="1200" dirty="0" err="1">
                <a:latin typeface="Lucida Console" charset="0"/>
              </a:rPr>
              <a:t>boolean</a:t>
            </a:r>
            <a:r>
              <a:rPr lang="en-GB" altLang="en-US" sz="1200" dirty="0">
                <a:latin typeface="Lucida Console" charset="0"/>
              </a:rPr>
              <a:t> withdraw(long amount);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    public long </a:t>
            </a:r>
            <a:r>
              <a:rPr lang="en-GB" altLang="en-US" sz="1200" dirty="0" err="1">
                <a:latin typeface="Lucida Console" charset="0"/>
              </a:rPr>
              <a:t>getBalance</a:t>
            </a:r>
            <a:r>
              <a:rPr lang="en-GB" altLang="en-US" sz="1200" dirty="0">
                <a:latin typeface="Lucida Console" charset="0"/>
              </a:rPr>
              <a:t>();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}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67200" y="1498600"/>
            <a:ext cx="457200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class </a:t>
            </a:r>
            <a:r>
              <a:rPr lang="en-GB" altLang="en-US" sz="1200" dirty="0" err="1">
                <a:latin typeface="Lucida Console" charset="0"/>
              </a:rPr>
              <a:t>SingleThread</a:t>
            </a:r>
            <a:r>
              <a:rPr lang="en-GB" altLang="en-US" sz="1200" dirty="0">
                <a:latin typeface="Lucida Console" charset="0"/>
              </a:rPr>
              <a:t> {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  public static void main(String[] </a:t>
            </a:r>
            <a:r>
              <a:rPr lang="en-GB" altLang="en-US" sz="1200" dirty="0" err="1">
                <a:latin typeface="Lucida Console" charset="0"/>
              </a:rPr>
              <a:t>args</a:t>
            </a:r>
            <a:r>
              <a:rPr lang="en-GB" altLang="en-US" sz="1200" dirty="0">
                <a:latin typeface="Lucida Console" charset="0"/>
              </a:rPr>
              <a:t>) {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    Account a = new </a:t>
            </a:r>
            <a:r>
              <a:rPr lang="en-GB" altLang="en-US" sz="1200" dirty="0" err="1">
                <a:latin typeface="Lucida Console" charset="0"/>
              </a:rPr>
              <a:t>AccountImpl</a:t>
            </a:r>
            <a:r>
              <a:rPr lang="en-GB" altLang="en-US" sz="1200" dirty="0">
                <a:latin typeface="Lucida Console" charset="0"/>
              </a:rPr>
              <a:t>();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    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    </a:t>
            </a:r>
            <a:r>
              <a:rPr lang="en-GB" altLang="en-US" sz="1200" dirty="0" err="1">
                <a:latin typeface="Lucida Console" charset="0"/>
              </a:rPr>
              <a:t>a.deposit</a:t>
            </a:r>
            <a:r>
              <a:rPr lang="en-GB" altLang="en-US" sz="1200" dirty="0">
                <a:latin typeface="Lucida Console" charset="0"/>
              </a:rPr>
              <a:t>(500);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    </a:t>
            </a:r>
            <a:r>
              <a:rPr lang="en-GB" altLang="en-US" sz="1200" dirty="0" err="1">
                <a:latin typeface="Lucida Console" charset="0"/>
              </a:rPr>
              <a:t>a.withdraw</a:t>
            </a:r>
            <a:r>
              <a:rPr lang="en-GB" altLang="en-US" sz="1200" dirty="0">
                <a:latin typeface="Lucida Console" charset="0"/>
              </a:rPr>
              <a:t>(100);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    </a:t>
            </a:r>
            <a:r>
              <a:rPr lang="en-GB" altLang="en-US" sz="1200" dirty="0" err="1">
                <a:latin typeface="Lucida Console" charset="0"/>
              </a:rPr>
              <a:t>a.withdraw</a:t>
            </a:r>
            <a:r>
              <a:rPr lang="en-GB" altLang="en-US" sz="1200" dirty="0">
                <a:latin typeface="Lucida Console" charset="0"/>
              </a:rPr>
              <a:t>(100);</a:t>
            </a:r>
          </a:p>
          <a:p>
            <a:pPr>
              <a:spcBef>
                <a:spcPct val="50000"/>
              </a:spcBef>
            </a:pPr>
            <a:r>
              <a:rPr lang="en-GB" altLang="en-US" sz="1200" dirty="0">
                <a:latin typeface="Lucida Console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45834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Program Thread…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</a:t>
            </a:r>
            <a:r>
              <a:rPr lang="en-US" i="1" noProof="0" dirty="0"/>
              <a:t>program thread</a:t>
            </a:r>
            <a:r>
              <a:rPr lang="en-US" noProof="0" dirty="0"/>
              <a:t> weaves through methods and statements…</a:t>
            </a:r>
          </a:p>
          <a:p>
            <a:endParaRPr lang="en-US" noProof="0" dirty="0"/>
          </a:p>
          <a:p>
            <a:r>
              <a:rPr lang="en-US" noProof="0" dirty="0"/>
              <a:t>In machine code</a:t>
            </a:r>
          </a:p>
          <a:p>
            <a:pPr lvl="1"/>
            <a:r>
              <a:rPr lang="en-US" noProof="0" dirty="0"/>
              <a:t>Register PC</a:t>
            </a:r>
          </a:p>
          <a:p>
            <a:pPr lvl="2"/>
            <a:r>
              <a:rPr lang="en-US" noProof="0" dirty="0"/>
              <a:t>Program counter </a:t>
            </a:r>
          </a:p>
          <a:p>
            <a:pPr lvl="1"/>
            <a:r>
              <a:rPr lang="en-US" noProof="0" dirty="0"/>
              <a:t>Increments for every instruction</a:t>
            </a:r>
          </a:p>
          <a:p>
            <a:pPr lvl="1"/>
            <a:r>
              <a:rPr lang="en-US" noProof="0" dirty="0"/>
              <a:t>Some instructions change PC</a:t>
            </a:r>
          </a:p>
          <a:p>
            <a:pPr lvl="2"/>
            <a:r>
              <a:rPr lang="en-US" noProof="0" dirty="0"/>
              <a:t>JMP 47 =</a:t>
            </a:r>
          </a:p>
          <a:p>
            <a:pPr lvl="3"/>
            <a:r>
              <a:rPr lang="en-US" noProof="0" dirty="0"/>
              <a:t>Change PC to address 47</a:t>
            </a:r>
          </a:p>
          <a:p>
            <a:pPr lvl="2"/>
            <a:r>
              <a:rPr lang="en-US" noProof="0" dirty="0"/>
              <a:t>I.e. a method call…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514975" y="1485900"/>
            <a:ext cx="571500" cy="293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 u="sng">
                <a:latin typeface="Lucida Console" charset="0"/>
              </a:rPr>
              <a:t>main</a:t>
            </a:r>
            <a:endParaRPr lang="en-GB" altLang="en-US" sz="1200" b="1" u="sng">
              <a:latin typeface="Lucida Console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5800725" y="1779587"/>
            <a:ext cx="0" cy="419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858125" y="1931987"/>
            <a:ext cx="295275" cy="293688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 u="sng">
                <a:latin typeface="Lucida Console" charset="0"/>
              </a:rPr>
              <a:t>a</a:t>
            </a:r>
            <a:endParaRPr lang="en-GB" altLang="en-US" sz="1200" b="1" u="sng">
              <a:latin typeface="Lucida Console" charset="0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8010525" y="2236787"/>
            <a:ext cx="0" cy="3733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5876925" y="2084387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5876925" y="2541587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5876925" y="2160587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5876925" y="2693987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648325" y="2008187"/>
            <a:ext cx="228600" cy="38862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7880350" y="2389187"/>
            <a:ext cx="228600" cy="4572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5854700" y="3379787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5854700" y="3532187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7858125" y="3227387"/>
            <a:ext cx="228600" cy="4572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5876925" y="4065587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5876925" y="4217987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7880350" y="3913187"/>
            <a:ext cx="228600" cy="4572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6105525" y="1855787"/>
            <a:ext cx="1104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>
                <a:latin typeface="Lucida Console" charset="0"/>
              </a:rPr>
              <a:t>&lt;&lt;create&gt;&gt;</a:t>
            </a:r>
            <a:endParaRPr lang="en-GB" altLang="en-US" sz="1200" b="1">
              <a:latin typeface="Lucida Console" charset="0"/>
            </a:endParaRP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6086475" y="2312987"/>
            <a:ext cx="8350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>
                <a:latin typeface="Lucida Console" charset="0"/>
              </a:rPr>
              <a:t>deposit</a:t>
            </a:r>
            <a:endParaRPr lang="en-GB" altLang="en-US" sz="1200" b="1">
              <a:latin typeface="Lucida Console" charset="0"/>
            </a:endParaRP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034088" y="3151187"/>
            <a:ext cx="939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>
                <a:latin typeface="Lucida Console" charset="0"/>
              </a:rPr>
              <a:t>withdraw</a:t>
            </a:r>
            <a:endParaRPr lang="en-GB" altLang="en-US" sz="1200" b="1">
              <a:latin typeface="Lucida Console" charset="0"/>
            </a:endParaRP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6034088" y="3790950"/>
            <a:ext cx="939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>
                <a:latin typeface="Lucida Console" charset="0"/>
              </a:rPr>
              <a:t>withdraw</a:t>
            </a:r>
            <a:endParaRPr lang="en-GB" altLang="en-US" sz="1200" b="1">
              <a:latin typeface="Lucida Console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auto">
          <a:xfrm>
            <a:off x="5665788" y="1612900"/>
            <a:ext cx="2379662" cy="3527425"/>
          </a:xfrm>
          <a:custGeom>
            <a:avLst/>
            <a:gdLst>
              <a:gd name="T0" fmla="*/ 2147483647 w 1499"/>
              <a:gd name="T1" fmla="*/ 0 h 2222"/>
              <a:gd name="T2" fmla="*/ 2147483647 w 1499"/>
              <a:gd name="T3" fmla="*/ 2147483647 h 2222"/>
              <a:gd name="T4" fmla="*/ 2147483647 w 1499"/>
              <a:gd name="T5" fmla="*/ 2147483647 h 2222"/>
              <a:gd name="T6" fmla="*/ 2147483647 w 1499"/>
              <a:gd name="T7" fmla="*/ 2147483647 h 2222"/>
              <a:gd name="T8" fmla="*/ 2147483647 w 1499"/>
              <a:gd name="T9" fmla="*/ 2147483647 h 2222"/>
              <a:gd name="T10" fmla="*/ 2147483647 w 1499"/>
              <a:gd name="T11" fmla="*/ 2147483647 h 2222"/>
              <a:gd name="T12" fmla="*/ 2147483647 w 1499"/>
              <a:gd name="T13" fmla="*/ 2147483647 h 2222"/>
              <a:gd name="T14" fmla="*/ 2147483647 w 1499"/>
              <a:gd name="T15" fmla="*/ 2147483647 h 2222"/>
              <a:gd name="T16" fmla="*/ 2147483647 w 1499"/>
              <a:gd name="T17" fmla="*/ 2147483647 h 2222"/>
              <a:gd name="T18" fmla="*/ 2147483647 w 1499"/>
              <a:gd name="T19" fmla="*/ 2147483647 h 2222"/>
              <a:gd name="T20" fmla="*/ 2147483647 w 1499"/>
              <a:gd name="T21" fmla="*/ 2147483647 h 2222"/>
              <a:gd name="T22" fmla="*/ 2147483647 w 1499"/>
              <a:gd name="T23" fmla="*/ 2147483647 h 2222"/>
              <a:gd name="T24" fmla="*/ 2147483647 w 1499"/>
              <a:gd name="T25" fmla="*/ 2147483647 h 2222"/>
              <a:gd name="T26" fmla="*/ 2147483647 w 1499"/>
              <a:gd name="T27" fmla="*/ 2147483647 h 2222"/>
              <a:gd name="T28" fmla="*/ 2147483647 w 1499"/>
              <a:gd name="T29" fmla="*/ 2147483647 h 2222"/>
              <a:gd name="T30" fmla="*/ 2147483647 w 1499"/>
              <a:gd name="T31" fmla="*/ 2147483647 h 2222"/>
              <a:gd name="T32" fmla="*/ 2147483647 w 1499"/>
              <a:gd name="T33" fmla="*/ 2147483647 h 2222"/>
              <a:gd name="T34" fmla="*/ 2147483647 w 1499"/>
              <a:gd name="T35" fmla="*/ 2147483647 h 2222"/>
              <a:gd name="T36" fmla="*/ 2147483647 w 1499"/>
              <a:gd name="T37" fmla="*/ 2147483647 h 2222"/>
              <a:gd name="T38" fmla="*/ 2147483647 w 1499"/>
              <a:gd name="T39" fmla="*/ 2147483647 h 2222"/>
              <a:gd name="T40" fmla="*/ 2147483647 w 1499"/>
              <a:gd name="T41" fmla="*/ 2147483647 h 2222"/>
              <a:gd name="T42" fmla="*/ 2147483647 w 1499"/>
              <a:gd name="T43" fmla="*/ 2147483647 h 2222"/>
              <a:gd name="T44" fmla="*/ 2147483647 w 1499"/>
              <a:gd name="T45" fmla="*/ 2147483647 h 2222"/>
              <a:gd name="T46" fmla="*/ 2147483647 w 1499"/>
              <a:gd name="T47" fmla="*/ 2147483647 h 2222"/>
              <a:gd name="T48" fmla="*/ 2147483647 w 1499"/>
              <a:gd name="T49" fmla="*/ 2147483647 h 2222"/>
              <a:gd name="T50" fmla="*/ 2147483647 w 1499"/>
              <a:gd name="T51" fmla="*/ 2147483647 h 2222"/>
              <a:gd name="T52" fmla="*/ 2147483647 w 1499"/>
              <a:gd name="T53" fmla="*/ 2147483647 h 2222"/>
              <a:gd name="T54" fmla="*/ 2147483647 w 1499"/>
              <a:gd name="T55" fmla="*/ 2147483647 h 2222"/>
              <a:gd name="T56" fmla="*/ 2147483647 w 1499"/>
              <a:gd name="T57" fmla="*/ 2147483647 h 2222"/>
              <a:gd name="T58" fmla="*/ 2147483647 w 1499"/>
              <a:gd name="T59" fmla="*/ 2147483647 h 2222"/>
              <a:gd name="T60" fmla="*/ 2147483647 w 1499"/>
              <a:gd name="T61" fmla="*/ 2147483647 h 2222"/>
              <a:gd name="T62" fmla="*/ 2147483647 w 1499"/>
              <a:gd name="T63" fmla="*/ 2147483647 h 2222"/>
              <a:gd name="T64" fmla="*/ 2147483647 w 1499"/>
              <a:gd name="T65" fmla="*/ 2147483647 h 2222"/>
              <a:gd name="T66" fmla="*/ 2147483647 w 1499"/>
              <a:gd name="T67" fmla="*/ 2147483647 h 2222"/>
              <a:gd name="T68" fmla="*/ 2147483647 w 1499"/>
              <a:gd name="T69" fmla="*/ 2147483647 h 2222"/>
              <a:gd name="T70" fmla="*/ 2147483647 w 1499"/>
              <a:gd name="T71" fmla="*/ 2147483647 h 2222"/>
              <a:gd name="T72" fmla="*/ 2147483647 w 1499"/>
              <a:gd name="T73" fmla="*/ 2147483647 h 222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499"/>
              <a:gd name="T112" fmla="*/ 0 h 2222"/>
              <a:gd name="T113" fmla="*/ 1499 w 1499"/>
              <a:gd name="T114" fmla="*/ 2222 h 2222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499" h="2222">
                <a:moveTo>
                  <a:pt x="54" y="0"/>
                </a:moveTo>
                <a:cubicBezTo>
                  <a:pt x="56" y="47"/>
                  <a:pt x="55" y="95"/>
                  <a:pt x="61" y="142"/>
                </a:cubicBezTo>
                <a:cubicBezTo>
                  <a:pt x="66" y="177"/>
                  <a:pt x="158" y="224"/>
                  <a:pt x="188" y="225"/>
                </a:cubicBezTo>
                <a:cubicBezTo>
                  <a:pt x="383" y="232"/>
                  <a:pt x="577" y="230"/>
                  <a:pt x="772" y="232"/>
                </a:cubicBezTo>
                <a:cubicBezTo>
                  <a:pt x="1047" y="256"/>
                  <a:pt x="951" y="248"/>
                  <a:pt x="1453" y="255"/>
                </a:cubicBezTo>
                <a:cubicBezTo>
                  <a:pt x="1467" y="276"/>
                  <a:pt x="1468" y="311"/>
                  <a:pt x="1430" y="314"/>
                </a:cubicBezTo>
                <a:cubicBezTo>
                  <a:pt x="1328" y="321"/>
                  <a:pt x="1226" y="321"/>
                  <a:pt x="1124" y="322"/>
                </a:cubicBezTo>
                <a:cubicBezTo>
                  <a:pt x="820" y="326"/>
                  <a:pt x="515" y="327"/>
                  <a:pt x="211" y="329"/>
                </a:cubicBezTo>
                <a:cubicBezTo>
                  <a:pt x="161" y="332"/>
                  <a:pt x="111" y="333"/>
                  <a:pt x="61" y="337"/>
                </a:cubicBezTo>
                <a:cubicBezTo>
                  <a:pt x="48" y="338"/>
                  <a:pt x="29" y="332"/>
                  <a:pt x="24" y="344"/>
                </a:cubicBezTo>
                <a:cubicBezTo>
                  <a:pt x="11" y="377"/>
                  <a:pt x="19" y="414"/>
                  <a:pt x="16" y="449"/>
                </a:cubicBezTo>
                <a:cubicBezTo>
                  <a:pt x="19" y="476"/>
                  <a:pt x="17" y="504"/>
                  <a:pt x="24" y="531"/>
                </a:cubicBezTo>
                <a:cubicBezTo>
                  <a:pt x="42" y="600"/>
                  <a:pt x="120" y="601"/>
                  <a:pt x="174" y="606"/>
                </a:cubicBezTo>
                <a:cubicBezTo>
                  <a:pt x="698" y="596"/>
                  <a:pt x="836" y="590"/>
                  <a:pt x="1490" y="606"/>
                </a:cubicBezTo>
                <a:cubicBezTo>
                  <a:pt x="1499" y="606"/>
                  <a:pt x="1474" y="615"/>
                  <a:pt x="1468" y="621"/>
                </a:cubicBezTo>
                <a:cubicBezTo>
                  <a:pt x="1453" y="636"/>
                  <a:pt x="1452" y="673"/>
                  <a:pt x="1430" y="674"/>
                </a:cubicBezTo>
                <a:cubicBezTo>
                  <a:pt x="1271" y="684"/>
                  <a:pt x="1111" y="679"/>
                  <a:pt x="951" y="681"/>
                </a:cubicBezTo>
                <a:cubicBezTo>
                  <a:pt x="876" y="683"/>
                  <a:pt x="802" y="686"/>
                  <a:pt x="727" y="688"/>
                </a:cubicBezTo>
                <a:cubicBezTo>
                  <a:pt x="683" y="689"/>
                  <a:pt x="153" y="548"/>
                  <a:pt x="16" y="748"/>
                </a:cubicBezTo>
                <a:cubicBezTo>
                  <a:pt x="0" y="801"/>
                  <a:pt x="2" y="798"/>
                  <a:pt x="9" y="868"/>
                </a:cubicBezTo>
                <a:cubicBezTo>
                  <a:pt x="19" y="977"/>
                  <a:pt x="15" y="1120"/>
                  <a:pt x="159" y="1122"/>
                </a:cubicBezTo>
                <a:cubicBezTo>
                  <a:pt x="560" y="1127"/>
                  <a:pt x="962" y="1127"/>
                  <a:pt x="1363" y="1130"/>
                </a:cubicBezTo>
                <a:cubicBezTo>
                  <a:pt x="1374" y="1133"/>
                  <a:pt x="1433" y="1175"/>
                  <a:pt x="1385" y="1182"/>
                </a:cubicBezTo>
                <a:cubicBezTo>
                  <a:pt x="1326" y="1191"/>
                  <a:pt x="1266" y="1187"/>
                  <a:pt x="1206" y="1190"/>
                </a:cubicBezTo>
                <a:cubicBezTo>
                  <a:pt x="951" y="1185"/>
                  <a:pt x="710" y="1175"/>
                  <a:pt x="458" y="1160"/>
                </a:cubicBezTo>
                <a:cubicBezTo>
                  <a:pt x="386" y="1162"/>
                  <a:pt x="178" y="1147"/>
                  <a:pt x="69" y="1182"/>
                </a:cubicBezTo>
                <a:cubicBezTo>
                  <a:pt x="54" y="1225"/>
                  <a:pt x="46" y="1317"/>
                  <a:pt x="46" y="1317"/>
                </a:cubicBezTo>
                <a:cubicBezTo>
                  <a:pt x="65" y="1514"/>
                  <a:pt x="151" y="1517"/>
                  <a:pt x="346" y="1519"/>
                </a:cubicBezTo>
                <a:cubicBezTo>
                  <a:pt x="697" y="1523"/>
                  <a:pt x="1049" y="1524"/>
                  <a:pt x="1400" y="1526"/>
                </a:cubicBezTo>
                <a:cubicBezTo>
                  <a:pt x="1470" y="1550"/>
                  <a:pt x="1390" y="1597"/>
                  <a:pt x="1355" y="1601"/>
                </a:cubicBezTo>
                <a:cubicBezTo>
                  <a:pt x="1248" y="1614"/>
                  <a:pt x="1152" y="1622"/>
                  <a:pt x="1041" y="1624"/>
                </a:cubicBezTo>
                <a:cubicBezTo>
                  <a:pt x="737" y="1628"/>
                  <a:pt x="433" y="1629"/>
                  <a:pt x="129" y="1631"/>
                </a:cubicBezTo>
                <a:cubicBezTo>
                  <a:pt x="121" y="1636"/>
                  <a:pt x="112" y="1639"/>
                  <a:pt x="106" y="1646"/>
                </a:cubicBezTo>
                <a:cubicBezTo>
                  <a:pt x="92" y="1662"/>
                  <a:pt x="69" y="1698"/>
                  <a:pt x="69" y="1698"/>
                </a:cubicBezTo>
                <a:cubicBezTo>
                  <a:pt x="26" y="1828"/>
                  <a:pt x="54" y="1727"/>
                  <a:pt x="46" y="2013"/>
                </a:cubicBezTo>
                <a:cubicBezTo>
                  <a:pt x="49" y="2075"/>
                  <a:pt x="47" y="2138"/>
                  <a:pt x="54" y="2200"/>
                </a:cubicBezTo>
                <a:cubicBezTo>
                  <a:pt x="55" y="2209"/>
                  <a:pt x="69" y="2222"/>
                  <a:pt x="69" y="2222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42696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Two Threads!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374775" y="963613"/>
            <a:ext cx="1216025" cy="293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 u="sng">
                <a:latin typeface="Lucida Console" charset="0"/>
              </a:rPr>
              <a:t>Forelæseren</a:t>
            </a:r>
            <a:endParaRPr lang="en-GB" altLang="en-US" sz="1200" b="1" u="sng">
              <a:latin typeface="Lucida Console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1982787" y="1257300"/>
            <a:ext cx="0" cy="419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811587" y="952500"/>
            <a:ext cx="1066800" cy="293688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 u="sng">
                <a:latin typeface="Lucida Console" charset="0"/>
              </a:rPr>
              <a:t>lønkonto</a:t>
            </a:r>
            <a:endParaRPr lang="en-GB" altLang="en-US" sz="1200" b="1" u="sng">
              <a:latin typeface="Lucida Console" charset="0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344987" y="1257300"/>
            <a:ext cx="0" cy="426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058987" y="20193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2058987" y="2171700"/>
            <a:ext cx="213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192587" y="1866900"/>
            <a:ext cx="228600" cy="4572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4192587" y="2705100"/>
            <a:ext cx="228600" cy="4572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4421187" y="2857500"/>
            <a:ext cx="24114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>
            <a:off x="4421187" y="3009900"/>
            <a:ext cx="24114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4448175" y="3543300"/>
            <a:ext cx="2411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H="1">
            <a:off x="4448175" y="3695700"/>
            <a:ext cx="2411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192587" y="3390900"/>
            <a:ext cx="228600" cy="4572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2268537" y="1790700"/>
            <a:ext cx="8350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>
                <a:latin typeface="Lucida Console" charset="0"/>
              </a:rPr>
              <a:t>deposit</a:t>
            </a:r>
            <a:endParaRPr lang="en-GB" altLang="en-US" sz="1200" b="1">
              <a:latin typeface="Lucida Console" charset="0"/>
            </a:endParaRP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5686425" y="2628900"/>
            <a:ext cx="939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>
                <a:latin typeface="Lucida Console" charset="0"/>
              </a:rPr>
              <a:t>withdraw</a:t>
            </a:r>
            <a:endParaRPr lang="en-GB" altLang="en-US" sz="1200" b="1">
              <a:latin typeface="Lucida Console" charset="0"/>
            </a:endParaRP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5686425" y="3268663"/>
            <a:ext cx="939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>
                <a:latin typeface="Lucida Console" charset="0"/>
              </a:rPr>
              <a:t>withdraw</a:t>
            </a:r>
            <a:endParaRPr lang="en-GB" altLang="en-US" sz="1200" b="1">
              <a:latin typeface="Lucida Console" charset="0"/>
            </a:endParaRPr>
          </a:p>
        </p:txBody>
      </p:sp>
      <p:sp>
        <p:nvSpPr>
          <p:cNvPr id="23" name="Rectangle 25"/>
          <p:cNvSpPr>
            <a:spLocks noChangeArrowheads="1"/>
          </p:cNvSpPr>
          <p:nvPr/>
        </p:nvSpPr>
        <p:spPr bwMode="auto">
          <a:xfrm>
            <a:off x="6775450" y="960438"/>
            <a:ext cx="463550" cy="27781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200" b="1" u="sng">
                <a:latin typeface="Lucida Console" charset="0"/>
              </a:rPr>
              <a:t>PBS</a:t>
            </a:r>
            <a:endParaRPr lang="en-GB" altLang="en-US" sz="1200" b="1" u="sng">
              <a:latin typeface="Lucida Console" charset="0"/>
            </a:endParaRPr>
          </a:p>
        </p:txBody>
      </p:sp>
      <p:sp>
        <p:nvSpPr>
          <p:cNvPr id="24" name="Line 26"/>
          <p:cNvSpPr>
            <a:spLocks noChangeShapeType="1"/>
          </p:cNvSpPr>
          <p:nvPr/>
        </p:nvSpPr>
        <p:spPr bwMode="auto">
          <a:xfrm>
            <a:off x="6969125" y="1246188"/>
            <a:ext cx="0" cy="419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Rectangle 27"/>
          <p:cNvSpPr>
            <a:spLocks noChangeArrowheads="1"/>
          </p:cNvSpPr>
          <p:nvPr/>
        </p:nvSpPr>
        <p:spPr bwMode="auto">
          <a:xfrm>
            <a:off x="6854825" y="1474788"/>
            <a:ext cx="228600" cy="38862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1830387" y="1485900"/>
            <a:ext cx="228600" cy="38862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0" name="Freeform 33"/>
          <p:cNvSpPr>
            <a:spLocks/>
          </p:cNvSpPr>
          <p:nvPr/>
        </p:nvSpPr>
        <p:spPr bwMode="auto">
          <a:xfrm>
            <a:off x="4276725" y="1103313"/>
            <a:ext cx="2751138" cy="4179887"/>
          </a:xfrm>
          <a:custGeom>
            <a:avLst/>
            <a:gdLst>
              <a:gd name="T0" fmla="*/ 1658 w 1733"/>
              <a:gd name="T1" fmla="*/ 0 h 2633"/>
              <a:gd name="T2" fmla="*/ 1651 w 1733"/>
              <a:gd name="T3" fmla="*/ 838 h 2633"/>
              <a:gd name="T4" fmla="*/ 1583 w 1733"/>
              <a:gd name="T5" fmla="*/ 1129 h 2633"/>
              <a:gd name="T6" fmla="*/ 1464 w 1733"/>
              <a:gd name="T7" fmla="*/ 1137 h 2633"/>
              <a:gd name="T8" fmla="*/ 955 w 1733"/>
              <a:gd name="T9" fmla="*/ 1144 h 2633"/>
              <a:gd name="T10" fmla="*/ 80 w 1733"/>
              <a:gd name="T11" fmla="*/ 1137 h 2633"/>
              <a:gd name="T12" fmla="*/ 50 w 1733"/>
              <a:gd name="T13" fmla="*/ 1144 h 2633"/>
              <a:gd name="T14" fmla="*/ 72 w 1733"/>
              <a:gd name="T15" fmla="*/ 1204 h 2633"/>
              <a:gd name="T16" fmla="*/ 1411 w 1733"/>
              <a:gd name="T17" fmla="*/ 1167 h 2633"/>
              <a:gd name="T18" fmla="*/ 1643 w 1733"/>
              <a:gd name="T19" fmla="*/ 1204 h 2633"/>
              <a:gd name="T20" fmla="*/ 1636 w 1733"/>
              <a:gd name="T21" fmla="*/ 1256 h 2633"/>
              <a:gd name="T22" fmla="*/ 1621 w 1733"/>
              <a:gd name="T23" fmla="*/ 1279 h 2633"/>
              <a:gd name="T24" fmla="*/ 1651 w 1733"/>
              <a:gd name="T25" fmla="*/ 1451 h 2633"/>
              <a:gd name="T26" fmla="*/ 1538 w 1733"/>
              <a:gd name="T27" fmla="*/ 1518 h 2633"/>
              <a:gd name="T28" fmla="*/ 880 w 1733"/>
              <a:gd name="T29" fmla="*/ 1533 h 2633"/>
              <a:gd name="T30" fmla="*/ 5 w 1733"/>
              <a:gd name="T31" fmla="*/ 1526 h 2633"/>
              <a:gd name="T32" fmla="*/ 27 w 1733"/>
              <a:gd name="T33" fmla="*/ 1608 h 2633"/>
              <a:gd name="T34" fmla="*/ 252 w 1733"/>
              <a:gd name="T35" fmla="*/ 1623 h 2633"/>
              <a:gd name="T36" fmla="*/ 1299 w 1733"/>
              <a:gd name="T37" fmla="*/ 1616 h 2633"/>
              <a:gd name="T38" fmla="*/ 1598 w 1733"/>
              <a:gd name="T39" fmla="*/ 1638 h 2633"/>
              <a:gd name="T40" fmla="*/ 1636 w 1733"/>
              <a:gd name="T41" fmla="*/ 1705 h 2633"/>
              <a:gd name="T42" fmla="*/ 1666 w 1733"/>
              <a:gd name="T43" fmla="*/ 1937 h 2633"/>
              <a:gd name="T44" fmla="*/ 1703 w 1733"/>
              <a:gd name="T45" fmla="*/ 2221 h 2633"/>
              <a:gd name="T46" fmla="*/ 1718 w 1733"/>
              <a:gd name="T47" fmla="*/ 2371 h 2633"/>
              <a:gd name="T48" fmla="*/ 1733 w 1733"/>
              <a:gd name="T49" fmla="*/ 2536 h 2633"/>
              <a:gd name="T50" fmla="*/ 1725 w 1733"/>
              <a:gd name="T51" fmla="*/ 2633 h 263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733"/>
              <a:gd name="T79" fmla="*/ 0 h 2633"/>
              <a:gd name="T80" fmla="*/ 1733 w 1733"/>
              <a:gd name="T81" fmla="*/ 2633 h 2633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733" h="2633">
                <a:moveTo>
                  <a:pt x="1658" y="0"/>
                </a:moveTo>
                <a:cubicBezTo>
                  <a:pt x="1656" y="279"/>
                  <a:pt x="1655" y="559"/>
                  <a:pt x="1651" y="838"/>
                </a:cubicBezTo>
                <a:cubicBezTo>
                  <a:pt x="1651" y="848"/>
                  <a:pt x="1639" y="1116"/>
                  <a:pt x="1583" y="1129"/>
                </a:cubicBezTo>
                <a:cubicBezTo>
                  <a:pt x="1544" y="1138"/>
                  <a:pt x="1504" y="1136"/>
                  <a:pt x="1464" y="1137"/>
                </a:cubicBezTo>
                <a:cubicBezTo>
                  <a:pt x="1294" y="1141"/>
                  <a:pt x="1125" y="1142"/>
                  <a:pt x="955" y="1144"/>
                </a:cubicBezTo>
                <a:cubicBezTo>
                  <a:pt x="650" y="1139"/>
                  <a:pt x="382" y="1130"/>
                  <a:pt x="80" y="1137"/>
                </a:cubicBezTo>
                <a:cubicBezTo>
                  <a:pt x="70" y="1139"/>
                  <a:pt x="55" y="1135"/>
                  <a:pt x="50" y="1144"/>
                </a:cubicBezTo>
                <a:cubicBezTo>
                  <a:pt x="40" y="1163"/>
                  <a:pt x="63" y="1190"/>
                  <a:pt x="72" y="1204"/>
                </a:cubicBezTo>
                <a:cubicBezTo>
                  <a:pt x="518" y="1192"/>
                  <a:pt x="964" y="1177"/>
                  <a:pt x="1411" y="1167"/>
                </a:cubicBezTo>
                <a:cubicBezTo>
                  <a:pt x="1487" y="1170"/>
                  <a:pt x="1595" y="1133"/>
                  <a:pt x="1643" y="1204"/>
                </a:cubicBezTo>
                <a:cubicBezTo>
                  <a:pt x="1641" y="1221"/>
                  <a:pt x="1641" y="1239"/>
                  <a:pt x="1636" y="1256"/>
                </a:cubicBezTo>
                <a:cubicBezTo>
                  <a:pt x="1633" y="1265"/>
                  <a:pt x="1622" y="1270"/>
                  <a:pt x="1621" y="1279"/>
                </a:cubicBezTo>
                <a:cubicBezTo>
                  <a:pt x="1617" y="1335"/>
                  <a:pt x="1632" y="1398"/>
                  <a:pt x="1651" y="1451"/>
                </a:cubicBezTo>
                <a:cubicBezTo>
                  <a:pt x="1638" y="1522"/>
                  <a:pt x="1613" y="1515"/>
                  <a:pt x="1538" y="1518"/>
                </a:cubicBezTo>
                <a:cubicBezTo>
                  <a:pt x="1391" y="1524"/>
                  <a:pt x="1013" y="1530"/>
                  <a:pt x="880" y="1533"/>
                </a:cubicBezTo>
                <a:cubicBezTo>
                  <a:pt x="584" y="1527"/>
                  <a:pt x="301" y="1520"/>
                  <a:pt x="5" y="1526"/>
                </a:cubicBezTo>
                <a:cubicBezTo>
                  <a:pt x="8" y="1554"/>
                  <a:pt x="0" y="1600"/>
                  <a:pt x="27" y="1608"/>
                </a:cubicBezTo>
                <a:cubicBezTo>
                  <a:pt x="99" y="1629"/>
                  <a:pt x="177" y="1619"/>
                  <a:pt x="252" y="1623"/>
                </a:cubicBezTo>
                <a:cubicBezTo>
                  <a:pt x="601" y="1621"/>
                  <a:pt x="950" y="1616"/>
                  <a:pt x="1299" y="1616"/>
                </a:cubicBezTo>
                <a:cubicBezTo>
                  <a:pt x="1445" y="1616"/>
                  <a:pt x="1494" y="1605"/>
                  <a:pt x="1598" y="1638"/>
                </a:cubicBezTo>
                <a:cubicBezTo>
                  <a:pt x="1613" y="1660"/>
                  <a:pt x="1621" y="1683"/>
                  <a:pt x="1636" y="1705"/>
                </a:cubicBezTo>
                <a:cubicBezTo>
                  <a:pt x="1659" y="1780"/>
                  <a:pt x="1659" y="1859"/>
                  <a:pt x="1666" y="1937"/>
                </a:cubicBezTo>
                <a:cubicBezTo>
                  <a:pt x="1675" y="2032"/>
                  <a:pt x="1692" y="2126"/>
                  <a:pt x="1703" y="2221"/>
                </a:cubicBezTo>
                <a:cubicBezTo>
                  <a:pt x="1709" y="2271"/>
                  <a:pt x="1713" y="2321"/>
                  <a:pt x="1718" y="2371"/>
                </a:cubicBezTo>
                <a:cubicBezTo>
                  <a:pt x="1723" y="2426"/>
                  <a:pt x="1733" y="2536"/>
                  <a:pt x="1733" y="2536"/>
                </a:cubicBezTo>
                <a:cubicBezTo>
                  <a:pt x="1730" y="2568"/>
                  <a:pt x="1725" y="2633"/>
                  <a:pt x="1725" y="2633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" name="Freeform 32"/>
          <p:cNvSpPr>
            <a:spLocks/>
          </p:cNvSpPr>
          <p:nvPr/>
        </p:nvSpPr>
        <p:spPr bwMode="auto">
          <a:xfrm>
            <a:off x="1909762" y="1174750"/>
            <a:ext cx="2428875" cy="4251325"/>
          </a:xfrm>
          <a:custGeom>
            <a:avLst/>
            <a:gdLst>
              <a:gd name="T0" fmla="*/ 0 w 1530"/>
              <a:gd name="T1" fmla="*/ 0 h 2678"/>
              <a:gd name="T2" fmla="*/ 22 w 1530"/>
              <a:gd name="T3" fmla="*/ 187 h 2678"/>
              <a:gd name="T4" fmla="*/ 30 w 1530"/>
              <a:gd name="T5" fmla="*/ 441 h 2678"/>
              <a:gd name="T6" fmla="*/ 37 w 1530"/>
              <a:gd name="T7" fmla="*/ 478 h 2678"/>
              <a:gd name="T8" fmla="*/ 97 w 1530"/>
              <a:gd name="T9" fmla="*/ 493 h 2678"/>
              <a:gd name="T10" fmla="*/ 1369 w 1530"/>
              <a:gd name="T11" fmla="*/ 486 h 2678"/>
              <a:gd name="T12" fmla="*/ 1451 w 1530"/>
              <a:gd name="T13" fmla="*/ 523 h 2678"/>
              <a:gd name="T14" fmla="*/ 1279 w 1530"/>
              <a:gd name="T15" fmla="*/ 635 h 2678"/>
              <a:gd name="T16" fmla="*/ 1040 w 1530"/>
              <a:gd name="T17" fmla="*/ 643 h 2678"/>
              <a:gd name="T18" fmla="*/ 262 w 1530"/>
              <a:gd name="T19" fmla="*/ 650 h 2678"/>
              <a:gd name="T20" fmla="*/ 105 w 1530"/>
              <a:gd name="T21" fmla="*/ 658 h 2678"/>
              <a:gd name="T22" fmla="*/ 90 w 1530"/>
              <a:gd name="T23" fmla="*/ 710 h 2678"/>
              <a:gd name="T24" fmla="*/ 60 w 1530"/>
              <a:gd name="T25" fmla="*/ 830 h 2678"/>
              <a:gd name="T26" fmla="*/ 7 w 1530"/>
              <a:gd name="T27" fmla="*/ 1451 h 2678"/>
              <a:gd name="T28" fmla="*/ 45 w 1530"/>
              <a:gd name="T29" fmla="*/ 2431 h 2678"/>
              <a:gd name="T30" fmla="*/ 52 w 1530"/>
              <a:gd name="T31" fmla="*/ 2633 h 2678"/>
              <a:gd name="T32" fmla="*/ 60 w 1530"/>
              <a:gd name="T33" fmla="*/ 2678 h 267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30"/>
              <a:gd name="T52" fmla="*/ 0 h 2678"/>
              <a:gd name="T53" fmla="*/ 1530 w 1530"/>
              <a:gd name="T54" fmla="*/ 2678 h 267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30" h="2678">
                <a:moveTo>
                  <a:pt x="0" y="0"/>
                </a:moveTo>
                <a:cubicBezTo>
                  <a:pt x="18" y="137"/>
                  <a:pt x="11" y="74"/>
                  <a:pt x="22" y="187"/>
                </a:cubicBezTo>
                <a:cubicBezTo>
                  <a:pt x="25" y="272"/>
                  <a:pt x="26" y="356"/>
                  <a:pt x="30" y="441"/>
                </a:cubicBezTo>
                <a:cubicBezTo>
                  <a:pt x="31" y="454"/>
                  <a:pt x="27" y="470"/>
                  <a:pt x="37" y="478"/>
                </a:cubicBezTo>
                <a:cubicBezTo>
                  <a:pt x="53" y="491"/>
                  <a:pt x="77" y="488"/>
                  <a:pt x="97" y="493"/>
                </a:cubicBezTo>
                <a:cubicBezTo>
                  <a:pt x="535" y="476"/>
                  <a:pt x="885" y="482"/>
                  <a:pt x="1369" y="486"/>
                </a:cubicBezTo>
                <a:cubicBezTo>
                  <a:pt x="1398" y="495"/>
                  <a:pt x="1451" y="523"/>
                  <a:pt x="1451" y="523"/>
                </a:cubicBezTo>
                <a:cubicBezTo>
                  <a:pt x="1530" y="645"/>
                  <a:pt x="1355" y="632"/>
                  <a:pt x="1279" y="635"/>
                </a:cubicBezTo>
                <a:cubicBezTo>
                  <a:pt x="1199" y="638"/>
                  <a:pt x="1120" y="642"/>
                  <a:pt x="1040" y="643"/>
                </a:cubicBezTo>
                <a:cubicBezTo>
                  <a:pt x="781" y="647"/>
                  <a:pt x="521" y="648"/>
                  <a:pt x="262" y="650"/>
                </a:cubicBezTo>
                <a:cubicBezTo>
                  <a:pt x="210" y="653"/>
                  <a:pt x="154" y="641"/>
                  <a:pt x="105" y="658"/>
                </a:cubicBezTo>
                <a:cubicBezTo>
                  <a:pt x="88" y="664"/>
                  <a:pt x="95" y="693"/>
                  <a:pt x="90" y="710"/>
                </a:cubicBezTo>
                <a:cubicBezTo>
                  <a:pt x="77" y="751"/>
                  <a:pt x="65" y="787"/>
                  <a:pt x="60" y="830"/>
                </a:cubicBezTo>
                <a:cubicBezTo>
                  <a:pt x="38" y="1038"/>
                  <a:pt x="35" y="1243"/>
                  <a:pt x="7" y="1451"/>
                </a:cubicBezTo>
                <a:cubicBezTo>
                  <a:pt x="14" y="1771"/>
                  <a:pt x="3" y="2113"/>
                  <a:pt x="45" y="2431"/>
                </a:cubicBezTo>
                <a:cubicBezTo>
                  <a:pt x="47" y="2498"/>
                  <a:pt x="48" y="2566"/>
                  <a:pt x="52" y="2633"/>
                </a:cubicBezTo>
                <a:cubicBezTo>
                  <a:pt x="53" y="2648"/>
                  <a:pt x="60" y="2678"/>
                  <a:pt x="60" y="2678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26463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Three Types of Concurrency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When more than one thread executes in a program, we say that it is </a:t>
            </a:r>
            <a:r>
              <a:rPr lang="en-US" i="1" noProof="0" dirty="0"/>
              <a:t>concurrently executed</a:t>
            </a:r>
            <a:r>
              <a:rPr lang="en-US" noProof="0" dirty="0"/>
              <a:t>, it is a </a:t>
            </a:r>
            <a:r>
              <a:rPr lang="en-US" i="1" noProof="0" dirty="0"/>
              <a:t>concurrent </a:t>
            </a:r>
            <a:r>
              <a:rPr lang="en-US" noProof="0" dirty="0"/>
              <a:t> program.</a:t>
            </a:r>
          </a:p>
          <a:p>
            <a:r>
              <a:rPr lang="en-US" noProof="0" dirty="0"/>
              <a:t>Three categories of concurrent programs</a:t>
            </a:r>
          </a:p>
          <a:p>
            <a:pPr lvl="1"/>
            <a:r>
              <a:rPr lang="en-US" noProof="0" dirty="0"/>
              <a:t>Independent threads</a:t>
            </a:r>
          </a:p>
          <a:p>
            <a:pPr lvl="2"/>
            <a:r>
              <a:rPr lang="en-US" noProof="0" dirty="0"/>
              <a:t>Like running your music player program while coding in IntelliJ</a:t>
            </a:r>
          </a:p>
          <a:p>
            <a:pPr lvl="1"/>
            <a:r>
              <a:rPr lang="en-US" noProof="0" dirty="0"/>
              <a:t>Shared resources</a:t>
            </a:r>
          </a:p>
          <a:p>
            <a:pPr lvl="2"/>
            <a:r>
              <a:rPr lang="en-US" noProof="0" dirty="0"/>
              <a:t>Like two threads reading/writing to the </a:t>
            </a:r>
            <a:r>
              <a:rPr lang="en-US" i="1" noProof="0" dirty="0"/>
              <a:t>same</a:t>
            </a:r>
            <a:r>
              <a:rPr lang="en-US" noProof="0" dirty="0"/>
              <a:t> account object</a:t>
            </a:r>
          </a:p>
          <a:p>
            <a:pPr lvl="1"/>
            <a:r>
              <a:rPr lang="en-US" noProof="0" dirty="0"/>
              <a:t>Collaborating threads</a:t>
            </a:r>
          </a:p>
          <a:p>
            <a:pPr lvl="2"/>
            <a:r>
              <a:rPr lang="en-US" noProof="0" dirty="0"/>
              <a:t>Like one thread inserting into a buffer and assuming some other thread will remove those items from the buffer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38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973</Words>
  <Application>Microsoft Office PowerPoint</Application>
  <PresentationFormat>On-screen Show (16:10)</PresentationFormat>
  <Paragraphs>211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Lucida Console</vt:lpstr>
      <vt:lpstr>Office Theme</vt:lpstr>
      <vt:lpstr>Software Engineering and Architecture</vt:lpstr>
      <vt:lpstr>Disclaimer…</vt:lpstr>
      <vt:lpstr>Motivation</vt:lpstr>
      <vt:lpstr>Responsiveness</vt:lpstr>
      <vt:lpstr>Solution</vt:lpstr>
      <vt:lpstr>Analyzing Code…</vt:lpstr>
      <vt:lpstr>Program Thread…</vt:lpstr>
      <vt:lpstr>Two Threads!</vt:lpstr>
      <vt:lpstr>Three Types of Concurrency</vt:lpstr>
      <vt:lpstr>Java</vt:lpstr>
      <vt:lpstr>Thread</vt:lpstr>
      <vt:lpstr>Output</vt:lpstr>
      <vt:lpstr>Scheduling</vt:lpstr>
      <vt:lpstr>Thread States</vt:lpstr>
      <vt:lpstr>VisualVM can show thread states</vt:lpstr>
      <vt:lpstr>Thread States</vt:lpstr>
      <vt:lpstr>Subclassing? No no no </vt:lpstr>
      <vt:lpstr>Overviewing Threads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91</cp:revision>
  <dcterms:created xsi:type="dcterms:W3CDTF">2006-08-16T00:00:00Z</dcterms:created>
  <dcterms:modified xsi:type="dcterms:W3CDTF">2023-12-05T07:41:20Z</dcterms:modified>
</cp:coreProperties>
</file>